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256" r:id="rId2"/>
    <p:sldId id="257" r:id="rId3"/>
    <p:sldId id="258" r:id="rId4"/>
    <p:sldId id="260" r:id="rId5"/>
    <p:sldId id="268" r:id="rId6"/>
    <p:sldId id="267" r:id="rId7"/>
    <p:sldId id="262" r:id="rId8"/>
    <p:sldId id="263" r:id="rId9"/>
    <p:sldId id="264" r:id="rId10"/>
    <p:sldId id="265" r:id="rId11"/>
    <p:sldId id="266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78" r:id="rId23"/>
    <p:sldId id="280" r:id="rId24"/>
    <p:sldId id="28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E77D"/>
    <a:srgbClr val="F2BF7A"/>
    <a:srgbClr val="FFFFC9"/>
    <a:srgbClr val="F3CB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B3E5C-E96B-42C1-B63B-E7B131A783EA}" type="datetimeFigureOut">
              <a:rPr lang="en-US" smtClean="0"/>
              <a:t>4/18/2012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35F5EB-FF1A-4015-A0F7-86A12ED48E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907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F61491B1-0D30-4F89-9F98-5EBF9B84D3D9}" type="datetime1">
              <a:rPr lang="en-US" smtClean="0"/>
              <a:t>4/18/2012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C4A53EB2-4AFC-402B-AD6C-3E57119213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8C82-B560-47CD-81A6-4D856B54D718}" type="datetime1">
              <a:rPr lang="en-US" smtClean="0"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3EB2-4AFC-402B-AD6C-3E57119213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4C83E-BEAD-45DC-A101-919CAA6F9D3E}" type="datetime1">
              <a:rPr lang="en-US" smtClean="0"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3EB2-4AFC-402B-AD6C-3E57119213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259FB-CF10-476C-894E-3DCDF8983721}" type="datetime1">
              <a:rPr lang="en-US" smtClean="0"/>
              <a:t>4/18/2012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3EB2-4AFC-402B-AD6C-3E57119213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6AD1AFE-305A-44A2-B7C7-286CB8DF6532}" type="datetime1">
              <a:rPr lang="en-US" smtClean="0"/>
              <a:t>4/18/2012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4A53EB2-4AFC-402B-AD6C-3E57119213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smtClean="0"/>
              <a:t>www.pharmawiki.in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8B510F17-12DE-4BE7-995B-3D98A19D0088}" type="datetime1">
              <a:rPr lang="en-US" smtClean="0"/>
              <a:t>4/18/2012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C4A53EB2-4AFC-402B-AD6C-3E57119213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482C-2AEB-4857-948B-53783CAE3056}" type="datetime1">
              <a:rPr lang="en-US" smtClean="0"/>
              <a:t>4/18/2012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3EB2-4AFC-402B-AD6C-3E57119213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DA8C-2669-4C9D-9753-1B7B3ECFC60C}" type="datetime1">
              <a:rPr lang="en-US" smtClean="0"/>
              <a:t>4/18/2012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3EB2-4AFC-402B-AD6C-3E57119213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A5767-B94A-4347-B709-B131F8E2E2F7}" type="datetime1">
              <a:rPr lang="en-US" smtClean="0"/>
              <a:t>4/18/2012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3EB2-4AFC-402B-AD6C-3E57119213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C782-2479-46D8-9EEF-241D57AABC9B}" type="datetime1">
              <a:rPr lang="en-US" smtClean="0"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3EB2-4AFC-402B-AD6C-3E57119213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E61F-16E4-4CB2-880B-532BF3C07494}" type="datetime1">
              <a:rPr lang="en-US" smtClean="0"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3EB2-4AFC-402B-AD6C-3E57119213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D7690F93-23AF-4F08-B01E-25AF00E5402E}" type="datetime1">
              <a:rPr lang="en-US" smtClean="0"/>
              <a:t>4/18/2012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www.pharmawiki.in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C4A53EB2-4AFC-402B-AD6C-3E57119213E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7848600" cy="7620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FFC000"/>
                </a:solidFill>
                <a:latin typeface="Bell MT" pitchFamily="18" charset="0"/>
              </a:rPr>
              <a:t> 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ll MT" pitchFamily="18" charset="0"/>
              </a:rPr>
              <a:t>A SEMINAR ON </a:t>
            </a:r>
          </a:p>
          <a:p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ll MT" pitchFamily="18" charset="0"/>
              </a:rPr>
              <a:t>PRODRUG CONCEPT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ll MT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209800" y="4648200"/>
            <a:ext cx="6705600" cy="14478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Presenter  : </a:t>
            </a:r>
            <a:r>
              <a:rPr lang="en-US" dirty="0" smtClean="0">
                <a:solidFill>
                  <a:schemeClr val="tx1"/>
                </a:solidFill>
              </a:rPr>
              <a:t>VISHNU SRAVAN.B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rgbClr val="7030A0"/>
                </a:solidFill>
              </a:rPr>
              <a:t>M.pharmacy pharmacology II</a:t>
            </a:r>
            <a:r>
              <a:rPr lang="en-US" b="1" baseline="30000" dirty="0" smtClean="0">
                <a:solidFill>
                  <a:srgbClr val="7030A0"/>
                </a:solidFill>
              </a:rPr>
              <a:t>nd</a:t>
            </a:r>
            <a:r>
              <a:rPr lang="en-US" b="1" dirty="0" smtClean="0">
                <a:solidFill>
                  <a:srgbClr val="7030A0"/>
                </a:solidFill>
              </a:rPr>
              <a:t> semester</a:t>
            </a:r>
            <a:br>
              <a:rPr lang="en-US" b="1" dirty="0" smtClean="0">
                <a:solidFill>
                  <a:srgbClr val="7030A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SRR College of Pharmaceutical Sciences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381000"/>
            <a:ext cx="2133600" cy="5334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  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Overview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98136"/>
          </a:xfrm>
        </p:spPr>
        <p:txBody>
          <a:bodyPr>
            <a:normAutofit/>
          </a:bodyPr>
          <a:lstStyle/>
          <a:p>
            <a:pPr marL="624078" indent="-514350">
              <a:lnSpc>
                <a:spcPct val="200000"/>
              </a:lnSpc>
              <a:buFont typeface="+mj-lt"/>
              <a:buAutoNum type="arabicPeriod"/>
            </a:pPr>
            <a:r>
              <a:rPr lang="en-US" dirty="0" smtClean="0"/>
              <a:t>Introduction</a:t>
            </a:r>
          </a:p>
          <a:p>
            <a:pPr marL="624078" indent="-514350">
              <a:lnSpc>
                <a:spcPct val="200000"/>
              </a:lnSpc>
              <a:buFont typeface="+mj-lt"/>
              <a:buAutoNum type="arabicPeriod"/>
            </a:pPr>
            <a:r>
              <a:rPr lang="en-US" dirty="0" smtClean="0"/>
              <a:t>Prodrug design</a:t>
            </a:r>
          </a:p>
          <a:p>
            <a:pPr marL="624078" indent="-514350">
              <a:lnSpc>
                <a:spcPct val="200000"/>
              </a:lnSpc>
              <a:buFont typeface="+mj-lt"/>
              <a:buAutoNum type="arabicPeriod"/>
            </a:pPr>
            <a:r>
              <a:rPr lang="en-US" dirty="0" smtClean="0"/>
              <a:t>Applications</a:t>
            </a:r>
          </a:p>
          <a:p>
            <a:pPr marL="624078" indent="-514350">
              <a:lnSpc>
                <a:spcPct val="200000"/>
              </a:lnSpc>
              <a:buFont typeface="+mj-lt"/>
              <a:buAutoNum type="arabicPeriod"/>
            </a:pPr>
            <a:r>
              <a:rPr lang="en-US" dirty="0" smtClean="0"/>
              <a:t>Conclusion</a:t>
            </a:r>
          </a:p>
          <a:p>
            <a:pPr marL="624078" indent="-514350">
              <a:lnSpc>
                <a:spcPct val="200000"/>
              </a:lnSpc>
              <a:buFont typeface="+mj-lt"/>
              <a:buAutoNum type="arabicPeriod"/>
            </a:pPr>
            <a:r>
              <a:rPr lang="en-US" dirty="0" smtClean="0"/>
              <a:t>Reference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2895600" cy="381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Introduction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950976"/>
          </a:xfr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/>
              <a:t> What is a Prodrug ?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 Why Prodrug design ?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457200" y="3733800"/>
            <a:ext cx="8153400" cy="83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Pharmacologically inactive compound which is metabolized to the active drug by either a chemical are enzymatic process.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4953000"/>
            <a:ext cx="8229600" cy="1600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To decrease unpredictable interactions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To increase therapeutic efficacy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To decrease undesirable toxicity.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3429000" cy="762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Prodrug design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5334000" y="838200"/>
            <a:ext cx="1295400" cy="19812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Barrier To drug’s </a:t>
            </a: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usefulness</a:t>
            </a:r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3000" y="1524000"/>
            <a:ext cx="1066800" cy="5334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Drug</a:t>
            </a:r>
          </a:p>
        </p:txBody>
      </p:sp>
      <p:cxnSp>
        <p:nvCxnSpPr>
          <p:cNvPr id="6" name="Straight Connector 5"/>
          <p:cNvCxnSpPr>
            <a:cxnSpLocks noChangeShapeType="1"/>
            <a:stCxn id="5" idx="3"/>
            <a:endCxn id="4" idx="1"/>
          </p:cNvCxnSpPr>
          <p:nvPr/>
        </p:nvCxnSpPr>
        <p:spPr bwMode="auto">
          <a:xfrm>
            <a:off x="2209800" y="1790700"/>
            <a:ext cx="3124200" cy="38100"/>
          </a:xfrm>
          <a:prstGeom prst="line">
            <a:avLst/>
          </a:prstGeom>
          <a:noFill/>
          <a:ln w="25400" algn="ctr">
            <a:solidFill>
              <a:srgbClr val="4A7EBB"/>
            </a:solidFill>
            <a:round/>
            <a:headEnd/>
            <a:tailEnd/>
          </a:ln>
        </p:spPr>
      </p:cxnSp>
      <p:cxnSp>
        <p:nvCxnSpPr>
          <p:cNvPr id="7" name="Straight Arrow Connector 6"/>
          <p:cNvCxnSpPr>
            <a:cxnSpLocks noChangeShapeType="1"/>
            <a:stCxn id="4" idx="1"/>
          </p:cNvCxnSpPr>
          <p:nvPr/>
        </p:nvCxnSpPr>
        <p:spPr bwMode="auto">
          <a:xfrm rot="10800000">
            <a:off x="4419600" y="914400"/>
            <a:ext cx="914400" cy="914400"/>
          </a:xfrm>
          <a:prstGeom prst="straightConnector1">
            <a:avLst/>
          </a:prstGeom>
          <a:noFill/>
          <a:ln w="25400" algn="ctr">
            <a:solidFill>
              <a:srgbClr val="4A7EBB"/>
            </a:solidFill>
            <a:round/>
            <a:headEnd/>
            <a:tailEnd type="arrow" w="med" len="med"/>
          </a:ln>
        </p:spPr>
      </p:cxnSp>
      <p:sp>
        <p:nvSpPr>
          <p:cNvPr id="8" name="Rectangle 7"/>
          <p:cNvSpPr/>
          <p:nvPr/>
        </p:nvSpPr>
        <p:spPr>
          <a:xfrm>
            <a:off x="1143000" y="3124200"/>
            <a:ext cx="1066800" cy="5334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Drug</a:t>
            </a:r>
          </a:p>
        </p:txBody>
      </p:sp>
      <p:sp>
        <p:nvSpPr>
          <p:cNvPr id="9" name="Rectangle 8"/>
          <p:cNvSpPr/>
          <p:nvPr/>
        </p:nvSpPr>
        <p:spPr>
          <a:xfrm>
            <a:off x="5334000" y="3657600"/>
            <a:ext cx="1295400" cy="22098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>
              <a:defRPr/>
            </a:pP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Barrier To drug’s usefulness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219200" y="4724400"/>
            <a:ext cx="838200" cy="457200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/>
              <a:t>Pro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667000" y="4724400"/>
            <a:ext cx="762000" cy="533400"/>
          </a:xfrm>
          <a:prstGeom prst="rect">
            <a:avLst/>
          </a:prstGeom>
          <a:solidFill>
            <a:srgbClr val="F3CB95"/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Drug</a:t>
            </a:r>
          </a:p>
        </p:txBody>
      </p:sp>
      <p:sp>
        <p:nvSpPr>
          <p:cNvPr id="12" name="Oval 11"/>
          <p:cNvSpPr/>
          <p:nvPr/>
        </p:nvSpPr>
        <p:spPr>
          <a:xfrm>
            <a:off x="7086600" y="4191000"/>
            <a:ext cx="914400" cy="304800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/>
              <a:t>Pro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29600" y="4114800"/>
            <a:ext cx="685800" cy="533400"/>
          </a:xfrm>
          <a:prstGeom prst="rect">
            <a:avLst/>
          </a:prstGeom>
          <a:solidFill>
            <a:srgbClr val="F3CB95"/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/>
              <a:t>Drug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15200" y="5562600"/>
            <a:ext cx="762000" cy="5334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Drug</a:t>
            </a:r>
          </a:p>
        </p:txBody>
      </p:sp>
      <p:cxnSp>
        <p:nvCxnSpPr>
          <p:cNvPr id="15" name="Straight Arrow Connector 14"/>
          <p:cNvCxnSpPr>
            <a:stCxn id="8" idx="2"/>
            <a:endCxn id="10" idx="0"/>
          </p:cNvCxnSpPr>
          <p:nvPr/>
        </p:nvCxnSpPr>
        <p:spPr>
          <a:xfrm rot="5400000">
            <a:off x="1123950" y="4171950"/>
            <a:ext cx="1066800" cy="38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cxnSpLocks noChangeShapeType="1"/>
            <a:stCxn id="10" idx="6"/>
            <a:endCxn id="11" idx="1"/>
          </p:cNvCxnSpPr>
          <p:nvPr/>
        </p:nvCxnSpPr>
        <p:spPr bwMode="auto">
          <a:xfrm>
            <a:off x="2057400" y="4953000"/>
            <a:ext cx="609600" cy="38100"/>
          </a:xfrm>
          <a:prstGeom prst="straightConnector1">
            <a:avLst/>
          </a:prstGeom>
          <a:noFill/>
          <a:ln w="25400" algn="ctr">
            <a:solidFill>
              <a:srgbClr val="4A7EBB"/>
            </a:solidFill>
            <a:round/>
            <a:headEnd/>
            <a:tailEnd type="arrow" w="med" len="med"/>
          </a:ln>
        </p:spPr>
      </p:cxnSp>
      <p:cxnSp>
        <p:nvCxnSpPr>
          <p:cNvPr id="17" name="Straight Arrow Connector 16"/>
          <p:cNvCxnSpPr>
            <a:cxnSpLocks noChangeShapeType="1"/>
            <a:stCxn id="11" idx="3"/>
            <a:endCxn id="12" idx="2"/>
          </p:cNvCxnSpPr>
          <p:nvPr/>
        </p:nvCxnSpPr>
        <p:spPr bwMode="auto">
          <a:xfrm flipV="1">
            <a:off x="3429000" y="4343400"/>
            <a:ext cx="3657600" cy="647700"/>
          </a:xfrm>
          <a:prstGeom prst="straightConnector1">
            <a:avLst/>
          </a:prstGeom>
          <a:noFill/>
          <a:ln w="25400" cmpd="thickThin" algn="ctr">
            <a:solidFill>
              <a:srgbClr val="595959"/>
            </a:solidFill>
            <a:prstDash val="lgDashDotDot"/>
            <a:round/>
            <a:headEnd/>
            <a:tailEnd type="arrow" w="med" len="med"/>
          </a:ln>
          <a:effectLst/>
        </p:spPr>
      </p:cxnSp>
      <p:sp>
        <p:nvSpPr>
          <p:cNvPr id="18" name="Rectangle 27"/>
          <p:cNvSpPr>
            <a:spLocks noChangeArrowheads="1"/>
          </p:cNvSpPr>
          <p:nvPr/>
        </p:nvSpPr>
        <p:spPr bwMode="auto">
          <a:xfrm>
            <a:off x="457200" y="4038600"/>
            <a:ext cx="238520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7030A0"/>
                </a:solidFill>
                <a:latin typeface="Calibri" pitchFamily="34" charset="0"/>
              </a:rPr>
              <a:t>Chemical  Modification</a:t>
            </a:r>
          </a:p>
        </p:txBody>
      </p:sp>
      <p:cxnSp>
        <p:nvCxnSpPr>
          <p:cNvPr id="19" name="Straight Arrow Connector 18"/>
          <p:cNvCxnSpPr>
            <a:endCxn id="14" idx="0"/>
          </p:cNvCxnSpPr>
          <p:nvPr/>
        </p:nvCxnSpPr>
        <p:spPr>
          <a:xfrm rot="5400000">
            <a:off x="7391400" y="4953000"/>
            <a:ext cx="9144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2" idx="6"/>
            <a:endCxn id="13" idx="1"/>
          </p:cNvCxnSpPr>
          <p:nvPr/>
        </p:nvCxnSpPr>
        <p:spPr>
          <a:xfrm>
            <a:off x="8001000" y="4343400"/>
            <a:ext cx="228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32"/>
          <p:cNvSpPr>
            <a:spLocks noChangeArrowheads="1"/>
          </p:cNvSpPr>
          <p:nvPr/>
        </p:nvSpPr>
        <p:spPr bwMode="auto">
          <a:xfrm>
            <a:off x="6934200" y="5029200"/>
            <a:ext cx="19525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7030A0"/>
                </a:solidFill>
                <a:latin typeface="Calibri" pitchFamily="34" charset="0"/>
              </a:rPr>
              <a:t>Biotransformation</a:t>
            </a:r>
          </a:p>
        </p:txBody>
      </p:sp>
      <p:cxnSp>
        <p:nvCxnSpPr>
          <p:cNvPr id="22" name="Straight Arrow Connector 21"/>
          <p:cNvCxnSpPr>
            <a:cxnSpLocks noChangeShapeType="1"/>
          </p:cNvCxnSpPr>
          <p:nvPr/>
        </p:nvCxnSpPr>
        <p:spPr bwMode="auto">
          <a:xfrm rot="16200000" flipH="1">
            <a:off x="7963694" y="6134894"/>
            <a:ext cx="457200" cy="227012"/>
          </a:xfrm>
          <a:prstGeom prst="straightConnector1">
            <a:avLst/>
          </a:prstGeom>
          <a:noFill/>
          <a:ln w="25400" algn="ctr">
            <a:solidFill>
              <a:srgbClr val="4A7EBB"/>
            </a:solidFill>
            <a:round/>
            <a:headEnd/>
            <a:tailEnd type="arrow" w="med" len="med"/>
          </a:ln>
        </p:spPr>
      </p:cxnSp>
      <p:sp>
        <p:nvSpPr>
          <p:cNvPr id="23" name="Rectangle 39"/>
          <p:cNvSpPr>
            <a:spLocks noChangeArrowheads="1"/>
          </p:cNvSpPr>
          <p:nvPr/>
        </p:nvSpPr>
        <p:spPr bwMode="auto">
          <a:xfrm>
            <a:off x="7772400" y="6324600"/>
            <a:ext cx="1054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Excretion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696200" cy="381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Barrier To drug’s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62000" y="1371600"/>
            <a:ext cx="1447800" cy="60960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Drug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3429000" y="2590800"/>
            <a:ext cx="1371600" cy="6096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Drug in sol. at admin   site</a:t>
            </a:r>
            <a:endParaRPr lang="en-US" sz="1400" dirty="0"/>
          </a:p>
        </p:txBody>
      </p:sp>
      <p:sp>
        <p:nvSpPr>
          <p:cNvPr id="8" name="Rectangle 7"/>
          <p:cNvSpPr/>
          <p:nvPr/>
        </p:nvSpPr>
        <p:spPr>
          <a:xfrm>
            <a:off x="762000" y="2590800"/>
            <a:ext cx="1447800" cy="60960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Dosage form</a:t>
            </a:r>
            <a:endParaRPr lang="en-US" sz="14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990600" y="3733800"/>
            <a:ext cx="3048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447800" y="3733800"/>
            <a:ext cx="3048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905000" y="3733800"/>
            <a:ext cx="3048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362200" y="3733800"/>
            <a:ext cx="3048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819400" y="3733800"/>
            <a:ext cx="3048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276600" y="3733800"/>
            <a:ext cx="3048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733800" y="3733800"/>
            <a:ext cx="3048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191000" y="3733800"/>
            <a:ext cx="3048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648200" y="3733800"/>
            <a:ext cx="3048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105400" y="3733800"/>
            <a:ext cx="2286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 flipH="1" flipV="1">
            <a:off x="5181600" y="3352800"/>
            <a:ext cx="3048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 flipH="1" flipV="1">
            <a:off x="5181600" y="2819400"/>
            <a:ext cx="3048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 flipH="1" flipV="1">
            <a:off x="5219700" y="2400300"/>
            <a:ext cx="2286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 flipH="1" flipV="1">
            <a:off x="5219700" y="2019300"/>
            <a:ext cx="2286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 flipH="1" flipV="1">
            <a:off x="5219700" y="1714500"/>
            <a:ext cx="2286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>
            <a:off x="1372394" y="2286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2362200" y="28956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1600200" y="2209800"/>
            <a:ext cx="9906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Manufacture</a:t>
            </a:r>
            <a:endParaRPr lang="en-US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438400" y="2590800"/>
            <a:ext cx="7620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Release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743200" y="1447800"/>
            <a:ext cx="2362200" cy="2286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Pharmaceutical phase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867400" y="1828800"/>
            <a:ext cx="2362200" cy="2286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Pharmacokinetic phase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172200" y="2743200"/>
            <a:ext cx="11430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Elimination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0" name="Up-Down Arrow 49"/>
          <p:cNvSpPr/>
          <p:nvPr/>
        </p:nvSpPr>
        <p:spPr>
          <a:xfrm>
            <a:off x="3962400" y="3352800"/>
            <a:ext cx="228600" cy="838200"/>
          </a:xfrm>
          <a:prstGeom prst="up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/>
          <p:cNvSpPr/>
          <p:nvPr/>
        </p:nvSpPr>
        <p:spPr>
          <a:xfrm>
            <a:off x="3429000" y="5943600"/>
            <a:ext cx="1447800" cy="6096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Drug in target organ</a:t>
            </a:r>
            <a:endParaRPr lang="en-US" sz="1400" dirty="0"/>
          </a:p>
        </p:txBody>
      </p:sp>
      <p:sp>
        <p:nvSpPr>
          <p:cNvPr id="56" name="Rectangle 55"/>
          <p:cNvSpPr/>
          <p:nvPr/>
        </p:nvSpPr>
        <p:spPr>
          <a:xfrm>
            <a:off x="3810000" y="4267200"/>
            <a:ext cx="1447800" cy="60960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Drug in blood</a:t>
            </a:r>
            <a:endParaRPr lang="en-US" sz="1400" dirty="0"/>
          </a:p>
        </p:txBody>
      </p:sp>
      <p:sp>
        <p:nvSpPr>
          <p:cNvPr id="57" name="Rectangle 56"/>
          <p:cNvSpPr/>
          <p:nvPr/>
        </p:nvSpPr>
        <p:spPr>
          <a:xfrm>
            <a:off x="838200" y="4191000"/>
            <a:ext cx="1447800" cy="685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Drug in various body compartments</a:t>
            </a:r>
            <a:endParaRPr lang="en-US" sz="1400" dirty="0"/>
          </a:p>
        </p:txBody>
      </p:sp>
      <p:sp>
        <p:nvSpPr>
          <p:cNvPr id="59" name="Rectangle 58"/>
          <p:cNvSpPr/>
          <p:nvPr/>
        </p:nvSpPr>
        <p:spPr>
          <a:xfrm>
            <a:off x="4191000" y="3810000"/>
            <a:ext cx="11430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Absorption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" name="Left-Right Arrow 60"/>
          <p:cNvSpPr/>
          <p:nvPr/>
        </p:nvSpPr>
        <p:spPr>
          <a:xfrm>
            <a:off x="2438400" y="4495800"/>
            <a:ext cx="1143000" cy="228600"/>
          </a:xfrm>
          <a:prstGeom prst="left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Up-Down Arrow 61"/>
          <p:cNvSpPr/>
          <p:nvPr/>
        </p:nvSpPr>
        <p:spPr>
          <a:xfrm>
            <a:off x="3962400" y="4953000"/>
            <a:ext cx="228600" cy="838200"/>
          </a:xfrm>
          <a:prstGeom prst="up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/>
          <p:cNvSpPr/>
          <p:nvPr/>
        </p:nvSpPr>
        <p:spPr>
          <a:xfrm>
            <a:off x="838200" y="5943600"/>
            <a:ext cx="11430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Elimination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64" name="Straight Arrow Connector 63"/>
          <p:cNvCxnSpPr/>
          <p:nvPr/>
        </p:nvCxnSpPr>
        <p:spPr>
          <a:xfrm rot="5400000">
            <a:off x="1029494" y="5523706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2438400" y="4267200"/>
            <a:ext cx="11430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Distribution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6172200" y="4343400"/>
            <a:ext cx="11430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Elimination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4343400" y="5257800"/>
            <a:ext cx="11430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Transport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>
            <a:off x="2362200" y="5486400"/>
            <a:ext cx="3048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2819400" y="5486400"/>
            <a:ext cx="3048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3276600" y="5486400"/>
            <a:ext cx="3048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3733800" y="5486400"/>
            <a:ext cx="3048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4191000" y="5486400"/>
            <a:ext cx="3048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4648200" y="5486400"/>
            <a:ext cx="3048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5105400" y="5486400"/>
            <a:ext cx="3048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rot="5400000" flipH="1" flipV="1">
            <a:off x="2286794" y="6628606"/>
            <a:ext cx="1524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5400000" flipH="1" flipV="1">
            <a:off x="2248694" y="6133306"/>
            <a:ext cx="2286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5400000" flipH="1" flipV="1">
            <a:off x="2248694" y="5752306"/>
            <a:ext cx="2286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 83"/>
          <p:cNvSpPr/>
          <p:nvPr/>
        </p:nvSpPr>
        <p:spPr>
          <a:xfrm>
            <a:off x="6019800" y="5715000"/>
            <a:ext cx="2362200" cy="2286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Pharmacodynamic phase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85" name="Straight Arrow Connector 84"/>
          <p:cNvCxnSpPr/>
          <p:nvPr/>
        </p:nvCxnSpPr>
        <p:spPr>
          <a:xfrm>
            <a:off x="5486400" y="45720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5105400" y="29718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42" grpId="0" animBg="1"/>
      <p:bldP spid="43" grpId="0" animBg="1"/>
      <p:bldP spid="46" grpId="0" animBg="1"/>
      <p:bldP spid="47" grpId="0" animBg="1"/>
      <p:bldP spid="48" grpId="0" animBg="1"/>
      <p:bldP spid="50" grpId="0" animBg="1"/>
      <p:bldP spid="55" grpId="0" animBg="1"/>
      <p:bldP spid="56" grpId="0" animBg="1"/>
      <p:bldP spid="57" grpId="0" animBg="1"/>
      <p:bldP spid="59" grpId="0" animBg="1"/>
      <p:bldP spid="61" grpId="0" animBg="1"/>
      <p:bldP spid="62" grpId="0" animBg="1"/>
      <p:bldP spid="63" grpId="0" animBg="1"/>
      <p:bldP spid="66" grpId="0" animBg="1"/>
      <p:bldP spid="67" grpId="0" animBg="1"/>
      <p:bldP spid="68" grpId="0" animBg="1"/>
      <p:bldP spid="8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4495800" cy="9144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Rational Prodrug design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02936"/>
          </a:xfrm>
        </p:spPr>
        <p:txBody>
          <a:bodyPr/>
          <a:lstStyle/>
          <a:p>
            <a:pPr marL="624078" indent="-514350">
              <a:lnSpc>
                <a:spcPct val="250000"/>
              </a:lnSpc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Identification of drug delivery problem.</a:t>
            </a:r>
          </a:p>
          <a:p>
            <a:pPr marL="624078" indent="-514350">
              <a:lnSpc>
                <a:spcPct val="250000"/>
              </a:lnSpc>
              <a:buFont typeface="+mj-lt"/>
              <a:buAutoNum type="arabicPeriod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Identification of physicochemical properties required for maximum efficacy or delivery.</a:t>
            </a:r>
          </a:p>
          <a:p>
            <a:pPr marL="624078" indent="-514350">
              <a:lnSpc>
                <a:spcPct val="250000"/>
              </a:lnSpc>
              <a:buFont typeface="+mj-lt"/>
              <a:buAutoNum type="arabicPeriod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Selection of transport moiety providing a Prodrug derivative exhibiting the proper physicochemical characteristic's and which can be cleaved in the desired biological compartment.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066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Factors to be considered for designing </a:t>
            </a:r>
            <a:br>
              <a:rPr lang="en-US" sz="3200" dirty="0" smtClean="0"/>
            </a:br>
            <a:r>
              <a:rPr lang="en-US" sz="3200" dirty="0" smtClean="0"/>
              <a:t>Prodrug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828800"/>
            <a:ext cx="4267200" cy="4669536"/>
          </a:xfrm>
        </p:spPr>
        <p:txBody>
          <a:bodyPr/>
          <a:lstStyle/>
          <a:p>
            <a:pPr marL="514350" indent="-514350"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</a:rPr>
              <a:t>Purpose</a:t>
            </a:r>
          </a:p>
          <a:p>
            <a:pPr marL="514350" indent="-514350"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</a:rPr>
              <a:t>Expected properties</a:t>
            </a:r>
          </a:p>
          <a:p>
            <a:pPr marL="514350" indent="-514350"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</a:rPr>
              <a:t>Site of transformation</a:t>
            </a:r>
          </a:p>
          <a:p>
            <a:pPr marL="514350" indent="-514350"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</a:rPr>
              <a:t>Mechanism of transformation</a:t>
            </a:r>
          </a:p>
          <a:p>
            <a:pPr marL="514350" indent="-514350"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</a:rPr>
              <a:t>Chemical half life</a:t>
            </a:r>
          </a:p>
          <a:p>
            <a:pPr marL="514350" indent="-514350"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</a:rPr>
              <a:t>Solubility</a:t>
            </a:r>
          </a:p>
          <a:p>
            <a:pPr>
              <a:buFont typeface="Wingdings" pitchFamily="2" charset="2"/>
              <a:buChar char="ü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Prodrug linkage and Enzymes involved in hydrolyzing the link</a:t>
            </a:r>
            <a:endParaRPr lang="en-US" sz="2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567047"/>
              </p:ext>
            </p:extLst>
          </p:nvPr>
        </p:nvGraphicFramePr>
        <p:xfrm>
          <a:off x="762000" y="1905000"/>
          <a:ext cx="7467600" cy="483470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33800"/>
                <a:gridCol w="373380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Prodrug Linkage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Hydrolyzing Enzyme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64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1. Ester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5429">
                <a:tc>
                  <a:txBody>
                    <a:bodyPr/>
                    <a:lstStyle/>
                    <a:p>
                      <a:pPr lvl="1"/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Short medium chain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Cholinesterase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43429">
                <a:tc>
                  <a:txBody>
                    <a:bodyPr/>
                    <a:lstStyle/>
                    <a:p>
                      <a:pPr lvl="1"/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Aliphatic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Ester hydrolase , Lipase , Cholesterol Esterase,  Acetyl cholinesterase , Aldehyde oxidase, Carboxypeptidase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31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 Long chain aliphatic carbonate</a:t>
                      </a:r>
                    </a:p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Pancreatic lipase,Pancreatin,Lipase, Carboxypeptidase, Cholinesterase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 Phosphate, Organic</a:t>
                      </a:r>
                    </a:p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Acid phosphatase,          Alkaline Phosphatase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4. Sulfate, organic</a:t>
                      </a:r>
                    </a:p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Steroid sulfatase</a:t>
                      </a:r>
                    </a:p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8077200" y="6248400"/>
            <a:ext cx="914400" cy="609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Conti..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499948"/>
              </p:ext>
            </p:extLst>
          </p:nvPr>
        </p:nvGraphicFramePr>
        <p:xfrm>
          <a:off x="762000" y="1905000"/>
          <a:ext cx="7543800" cy="350520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52800"/>
                <a:gridCol w="4191000"/>
              </a:tblGrid>
              <a:tr h="67802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Prodrug Linkage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Hydrolyzing Enzyme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775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5. Amide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Amidase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71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6. Amino acid</a:t>
                      </a:r>
                    </a:p>
                    <a:p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Proteolytic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enzymes, Trypsin, Carboxypeptidase A and B,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07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7.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Azo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Azo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reductase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8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8.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Carbamate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Carbamidase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72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9.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Phosphamide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Phosphoramidases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37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10. </a:t>
                      </a:r>
                      <a:r>
                        <a:rPr kumimoji="0" lang="el-GR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β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Glucuronide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l-GR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β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Glucuronidase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4800600" cy="1066800"/>
          </a:xfrm>
        </p:spPr>
        <p:txBody>
          <a:bodyPr/>
          <a:lstStyle/>
          <a:p>
            <a:r>
              <a:rPr lang="en-US" sz="3200" dirty="0" smtClean="0">
                <a:latin typeface="Bookman Old Style" pitchFamily="18" charset="0"/>
              </a:rPr>
              <a:t>Applications</a:t>
            </a:r>
            <a:r>
              <a:rPr lang="en-US" dirty="0" smtClean="0">
                <a:latin typeface="Bookman Old Style" pitchFamily="18" charset="0"/>
              </a:rPr>
              <a:t> </a:t>
            </a:r>
            <a:endParaRPr lang="en-US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21936"/>
          </a:xfrm>
        </p:spPr>
        <p:txBody>
          <a:bodyPr>
            <a:normAutofit/>
          </a:bodyPr>
          <a:lstStyle/>
          <a:p>
            <a:pPr marL="624078" indent="-514350">
              <a:lnSpc>
                <a:spcPct val="250000"/>
              </a:lnSpc>
              <a:buFont typeface="+mj-lt"/>
              <a:buAutoNum type="arabicPeriod"/>
            </a:pPr>
            <a:r>
              <a:rPr lang="en-US" sz="2400" dirty="0" smtClean="0"/>
              <a:t>Towards pharmaceutical problems</a:t>
            </a:r>
          </a:p>
          <a:p>
            <a:pPr marL="624078" indent="-514350">
              <a:lnSpc>
                <a:spcPct val="250000"/>
              </a:lnSpc>
              <a:buFont typeface="+mj-lt"/>
              <a:buAutoNum type="arabicPeriod"/>
            </a:pPr>
            <a:r>
              <a:rPr lang="en-US" sz="2400" dirty="0" smtClean="0"/>
              <a:t>Towards pharmacological problems</a:t>
            </a:r>
          </a:p>
          <a:p>
            <a:pPr marL="624078" indent="-514350">
              <a:lnSpc>
                <a:spcPct val="250000"/>
              </a:lnSpc>
              <a:buFont typeface="+mj-lt"/>
              <a:buAutoNum type="arabicPeriod"/>
            </a:pPr>
            <a:r>
              <a:rPr lang="en-US" sz="2400" dirty="0" smtClean="0"/>
              <a:t>Site specific drug delivery</a:t>
            </a:r>
          </a:p>
          <a:p>
            <a:pPr marL="624078" indent="-514350">
              <a:lnSpc>
                <a:spcPct val="250000"/>
              </a:lnSpc>
              <a:buFont typeface="+mj-lt"/>
              <a:buAutoNum type="arabicPeriod"/>
            </a:pPr>
            <a:r>
              <a:rPr lang="en-US" sz="2400" dirty="0" smtClean="0"/>
              <a:t>Sustaining drug action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5943600" cy="381000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I. Towards pharmaceutical problems</a:t>
            </a:r>
            <a:endParaRPr lang="en-US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chloramphenicol palatability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2057400"/>
            <a:ext cx="3581400" cy="203842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1000" y="1219200"/>
            <a:ext cx="3352800" cy="381000"/>
          </a:xfrm>
          <a:prstGeom prst="rect">
            <a:avLst/>
          </a:prstGeom>
          <a:solidFill>
            <a:schemeClr val="bg1"/>
          </a:solidFill>
          <a:ln w="1905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1.Patient acceptability :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800" y="2438400"/>
            <a:ext cx="5029200" cy="1600200"/>
          </a:xfrm>
          <a:prstGeom prst="rect">
            <a:avLst/>
          </a:prstGeom>
          <a:solidFill>
            <a:srgbClr val="BFE77D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Has bitter taste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Unsuitable for suspension  preparation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Taste less /inactive cinnamate  or  esters  forms</a:t>
            </a:r>
          </a:p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Heptagon 14"/>
          <p:cNvSpPr/>
          <p:nvPr/>
        </p:nvSpPr>
        <p:spPr>
          <a:xfrm>
            <a:off x="457200" y="1752600"/>
            <a:ext cx="609600" cy="457200"/>
          </a:xfrm>
          <a:prstGeom prst="heptago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a.</a:t>
            </a:r>
            <a:endParaRPr lang="en-US" dirty="0"/>
          </a:p>
        </p:txBody>
      </p:sp>
      <p:sp>
        <p:nvSpPr>
          <p:cNvPr id="16" name="Heptagon 15"/>
          <p:cNvSpPr/>
          <p:nvPr/>
        </p:nvSpPr>
        <p:spPr>
          <a:xfrm>
            <a:off x="457200" y="4343400"/>
            <a:ext cx="609600" cy="457200"/>
          </a:xfrm>
          <a:prstGeom prst="heptago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 .</a:t>
            </a:r>
            <a:endParaRPr lang="en-US" dirty="0"/>
          </a:p>
        </p:txBody>
      </p:sp>
      <p:pic>
        <p:nvPicPr>
          <p:cNvPr id="17" name="Picture 16" descr="metronidazole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718331"/>
            <a:ext cx="2895600" cy="2139669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304800" y="5029200"/>
            <a:ext cx="5029200" cy="1600200"/>
          </a:xfrm>
          <a:prstGeom prst="rect">
            <a:avLst/>
          </a:prstGeom>
          <a:solidFill>
            <a:srgbClr val="BFE7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Antimicrobial metranidazole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Bitter taste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Suspension of Benzoyl metranidazole (Flagel S)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6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660136"/>
          </a:xfrm>
        </p:spPr>
        <p:txBody>
          <a:bodyPr/>
          <a:lstStyle/>
          <a:p>
            <a:pPr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2. Drug solubility:</a:t>
            </a:r>
          </a:p>
          <a:p>
            <a:pPr>
              <a:buNone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Anti inflammatory corticosteroids in the form of disodium phosphate or sodium hemisuccinate.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33400" y="2667000"/>
            <a:ext cx="3429000" cy="7620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Phosphate esters of steroidal anti-inflammatory agents</a:t>
            </a:r>
            <a:endParaRPr lang="en-US" sz="14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267200" y="2971800"/>
            <a:ext cx="13716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019800" y="2667000"/>
            <a:ext cx="2133600" cy="533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More readily available </a:t>
            </a:r>
          </a:p>
          <a:p>
            <a:pPr algn="ctr"/>
            <a:r>
              <a:rPr lang="en-US" sz="1400" dirty="0" smtClean="0"/>
              <a:t>ACTIVE DRUG</a:t>
            </a:r>
            <a:endParaRPr lang="en-US" sz="1400" dirty="0"/>
          </a:p>
        </p:txBody>
      </p:sp>
      <p:sp>
        <p:nvSpPr>
          <p:cNvPr id="9" name="Oval 8"/>
          <p:cNvSpPr/>
          <p:nvPr/>
        </p:nvSpPr>
        <p:spPr>
          <a:xfrm>
            <a:off x="533400" y="3657600"/>
            <a:ext cx="3429000" cy="7620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Hemisuccinate salts steroidal anti-inflammatory agents</a:t>
            </a:r>
            <a:endParaRPr lang="en-US" sz="1400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191000" y="4038600"/>
            <a:ext cx="13716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019800" y="3810000"/>
            <a:ext cx="2057400" cy="4572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Less readily Available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609600" y="5103674"/>
            <a:ext cx="3505200" cy="1200329"/>
          </a:xfrm>
          <a:prstGeom prst="rect">
            <a:avLst/>
          </a:prstGeom>
          <a:solidFill>
            <a:srgbClr val="BFE77D"/>
          </a:solidFill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Water soluble derivative of phenytoin ,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Metabolized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in vivo by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phosphatase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pic>
        <p:nvPicPr>
          <p:cNvPr id="14" name="Picture 13" descr="PHENYTOIN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4876800"/>
            <a:ext cx="4168665" cy="14478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267200" y="2514600"/>
            <a:ext cx="14478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 smtClean="0">
                <a:solidFill>
                  <a:schemeClr val="tx1"/>
                </a:solidFill>
              </a:rPr>
              <a:t>Phosphatases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14800" y="3505200"/>
            <a:ext cx="14478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Esterase 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7" name="Heptagon 16"/>
          <p:cNvSpPr/>
          <p:nvPr/>
        </p:nvSpPr>
        <p:spPr>
          <a:xfrm>
            <a:off x="533400" y="1447800"/>
            <a:ext cx="609600" cy="457200"/>
          </a:xfrm>
          <a:prstGeom prst="heptago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a.</a:t>
            </a:r>
            <a:endParaRPr lang="en-US" dirty="0"/>
          </a:p>
        </p:txBody>
      </p:sp>
      <p:sp>
        <p:nvSpPr>
          <p:cNvPr id="18" name="Heptagon 17"/>
          <p:cNvSpPr/>
          <p:nvPr/>
        </p:nvSpPr>
        <p:spPr>
          <a:xfrm>
            <a:off x="457200" y="4495800"/>
            <a:ext cx="609600" cy="457200"/>
          </a:xfrm>
          <a:prstGeom prst="heptago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 .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36336"/>
          </a:xfrm>
        </p:spPr>
        <p:txBody>
          <a:bodyPr/>
          <a:lstStyle/>
          <a:p>
            <a:pPr>
              <a:buNone/>
            </a:pPr>
            <a:r>
              <a:rPr lang="en-US" sz="2000" b="1" dirty="0" smtClean="0"/>
              <a:t>3. Drug stability:</a:t>
            </a:r>
          </a:p>
          <a:p>
            <a:pPr>
              <a:buNone/>
            </a:pPr>
            <a:r>
              <a:rPr lang="en-US" sz="2000" b="1" dirty="0" smtClean="0"/>
              <a:t>  </a:t>
            </a:r>
            <a:endParaRPr lang="en-US" sz="2000" dirty="0" smtClean="0"/>
          </a:p>
          <a:p>
            <a:pPr>
              <a:buNone/>
            </a:pPr>
            <a:endParaRPr lang="en-US" sz="20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438400" y="1447800"/>
            <a:ext cx="9906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438400" y="1981200"/>
            <a:ext cx="10668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1066800" y="1524000"/>
            <a:ext cx="1295400" cy="533400"/>
          </a:xfrm>
          <a:prstGeom prst="roundRect">
            <a:avLst/>
          </a:prstGeom>
          <a:solidFill>
            <a:srgbClr val="F2BF7A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To prevent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733800" y="990600"/>
            <a:ext cx="3810000" cy="609600"/>
          </a:xfrm>
          <a:prstGeom prst="roundRect">
            <a:avLst/>
          </a:prstGeom>
          <a:solidFill>
            <a:srgbClr val="BFE77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tx1"/>
              </a:solidFill>
            </a:endParaRP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The breakdown on prolonged storage.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733800" y="1905000"/>
            <a:ext cx="3810000" cy="609600"/>
          </a:xfrm>
          <a:prstGeom prst="roundRect">
            <a:avLst/>
          </a:prstGeom>
          <a:solidFill>
            <a:srgbClr val="BFE77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Rapid degradation on oral administration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14400" y="3136880"/>
            <a:ext cx="6781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rot="5400000">
            <a:off x="3620294" y="4075906"/>
            <a:ext cx="838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4419600" y="4038600"/>
            <a:ext cx="1981200" cy="3048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Esterase's</a:t>
            </a:r>
            <a:endParaRPr lang="en-US" sz="1400" dirty="0"/>
          </a:p>
        </p:txBody>
      </p:sp>
      <p:sp>
        <p:nvSpPr>
          <p:cNvPr id="23" name="Rectangle 22"/>
          <p:cNvSpPr/>
          <p:nvPr/>
        </p:nvSpPr>
        <p:spPr>
          <a:xfrm>
            <a:off x="3124200" y="4648200"/>
            <a:ext cx="20574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Erythromycin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90600" y="5105400"/>
            <a:ext cx="6858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371600" y="3124200"/>
            <a:ext cx="62484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Erythromycin estolate (lauryl sulfate salt of propionyl ester)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Heptagon 27"/>
          <p:cNvSpPr/>
          <p:nvPr/>
        </p:nvSpPr>
        <p:spPr>
          <a:xfrm>
            <a:off x="914400" y="3124200"/>
            <a:ext cx="609600" cy="457200"/>
          </a:xfrm>
          <a:prstGeom prst="heptago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a.</a:t>
            </a:r>
            <a:endParaRPr lang="en-US" dirty="0"/>
          </a:p>
        </p:txBody>
      </p:sp>
      <p:sp>
        <p:nvSpPr>
          <p:cNvPr id="29" name="Heptagon 28"/>
          <p:cNvSpPr/>
          <p:nvPr/>
        </p:nvSpPr>
        <p:spPr>
          <a:xfrm>
            <a:off x="914400" y="3124200"/>
            <a:ext cx="609600" cy="457200"/>
          </a:xfrm>
          <a:prstGeom prst="heptago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b.</a:t>
            </a:r>
            <a:endParaRPr lang="en-US" dirty="0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457200" y="3810000"/>
          <a:ext cx="8496300" cy="264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ISIS/Draw Sketch" r:id="rId3" imgW="8496000" imgH="2647800" progId="ISISServer">
                  <p:embed/>
                </p:oleObj>
              </mc:Choice>
              <mc:Fallback>
                <p:oleObj name="ISIS/Draw Sketch" r:id="rId3" imgW="8496000" imgH="2647800" progId="ISISServer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810000"/>
                        <a:ext cx="8496300" cy="2647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Oval 34"/>
          <p:cNvSpPr/>
          <p:nvPr/>
        </p:nvSpPr>
        <p:spPr>
          <a:xfrm>
            <a:off x="4648200" y="3810000"/>
            <a:ext cx="1371600" cy="533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Colon bacteria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22" grpId="0" animBg="1"/>
      <p:bldP spid="22" grpId="1" animBg="1"/>
      <p:bldP spid="23" grpId="0" animBg="1"/>
      <p:bldP spid="23" grpId="1" animBg="1"/>
      <p:bldP spid="18" grpId="0" animBg="1"/>
      <p:bldP spid="18" grpId="1" animBg="1"/>
      <p:bldP spid="28" grpId="0" animBg="1"/>
      <p:bldP spid="28" grpId="1" animBg="1"/>
      <p:bldP spid="29" grpId="0" animBg="1"/>
      <p:bldP spid="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4267200" cy="304800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II. Towards pharmacological problems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07736"/>
          </a:xfrm>
        </p:spPr>
        <p:txBody>
          <a:bodyPr/>
          <a:lstStyle/>
          <a:p>
            <a:pPr marL="566928" indent="-457200">
              <a:buAutoNum type="arabicPeriod"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Drug absorption:</a:t>
            </a:r>
          </a:p>
          <a:p>
            <a:pPr marL="566928" indent="-457200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Variation in efficacy between patients, due to unpredictable side drug absorption from G.I.T .</a:t>
            </a:r>
          </a:p>
          <a:p>
            <a:pPr marL="566928" indent="-457200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Bioavailability of many drug compounds can be optimized by Prodrug concept.</a:t>
            </a:r>
          </a:p>
          <a:p>
            <a:pPr marL="566928" indent="-457200">
              <a:buFont typeface="Wingdings" pitchFamily="2" charset="2"/>
              <a:buChar char="Ø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566928" indent="-457200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Examples: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pencillin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3352800"/>
            <a:ext cx="2971800" cy="3081577"/>
          </a:xfrm>
          <a:prstGeom prst="rect">
            <a:avLst/>
          </a:prstGeom>
        </p:spPr>
      </p:pic>
      <p:pic>
        <p:nvPicPr>
          <p:cNvPr id="5" name="Picture 4" descr="valacyclovir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3048000"/>
            <a:ext cx="5645020" cy="3352800"/>
          </a:xfrm>
          <a:prstGeom prst="rect">
            <a:avLst/>
          </a:prstGeom>
        </p:spPr>
      </p:pic>
      <p:sp>
        <p:nvSpPr>
          <p:cNvPr id="7" name="Heptagon 6"/>
          <p:cNvSpPr/>
          <p:nvPr/>
        </p:nvSpPr>
        <p:spPr>
          <a:xfrm>
            <a:off x="762000" y="3581400"/>
            <a:ext cx="609600" cy="457200"/>
          </a:xfrm>
          <a:prstGeom prst="heptago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a.</a:t>
            </a:r>
            <a:endParaRPr lang="en-US" dirty="0"/>
          </a:p>
        </p:txBody>
      </p:sp>
      <p:sp>
        <p:nvSpPr>
          <p:cNvPr id="8" name="Heptagon 7"/>
          <p:cNvSpPr/>
          <p:nvPr/>
        </p:nvSpPr>
        <p:spPr>
          <a:xfrm>
            <a:off x="762000" y="3581400"/>
            <a:ext cx="609600" cy="457200"/>
          </a:xfrm>
          <a:prstGeom prst="heptago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b.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amiciclovir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685800"/>
            <a:ext cx="6171429" cy="2523810"/>
          </a:xfrm>
          <a:prstGeom prst="rect">
            <a:avLst/>
          </a:prstGeom>
        </p:spPr>
      </p:pic>
      <p:pic>
        <p:nvPicPr>
          <p:cNvPr id="5" name="Picture 4" descr="elanapril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4419600"/>
            <a:ext cx="5552381" cy="1095238"/>
          </a:xfrm>
          <a:prstGeom prst="rect">
            <a:avLst/>
          </a:prstGeom>
        </p:spPr>
      </p:pic>
      <p:sp>
        <p:nvSpPr>
          <p:cNvPr id="6" name="Heptagon 5"/>
          <p:cNvSpPr/>
          <p:nvPr/>
        </p:nvSpPr>
        <p:spPr>
          <a:xfrm>
            <a:off x="533400" y="1219200"/>
            <a:ext cx="609600" cy="457200"/>
          </a:xfrm>
          <a:prstGeom prst="heptago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c.</a:t>
            </a:r>
            <a:endParaRPr lang="en-US" dirty="0"/>
          </a:p>
        </p:txBody>
      </p:sp>
      <p:sp>
        <p:nvSpPr>
          <p:cNvPr id="7" name="Heptagon 6"/>
          <p:cNvSpPr/>
          <p:nvPr/>
        </p:nvSpPr>
        <p:spPr>
          <a:xfrm>
            <a:off x="609600" y="4419600"/>
            <a:ext cx="609600" cy="457200"/>
          </a:xfrm>
          <a:prstGeom prst="heptago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d.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ptagon 3"/>
          <p:cNvSpPr/>
          <p:nvPr/>
        </p:nvSpPr>
        <p:spPr>
          <a:xfrm>
            <a:off x="457200" y="1066800"/>
            <a:ext cx="609600" cy="457200"/>
          </a:xfrm>
          <a:prstGeom prst="heptago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e.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371600" y="1066800"/>
            <a:ext cx="2895600" cy="381000"/>
          </a:xfrm>
          <a:prstGeom prst="roundRect">
            <a:avLst/>
          </a:prstGeom>
          <a:solidFill>
            <a:srgbClr val="F3CB95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Soft quaternary salts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soft quaternanary salt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905000"/>
            <a:ext cx="5943600" cy="186502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914400" y="3886200"/>
            <a:ext cx="1447800" cy="45720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Mechanism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mechanisn soft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4800600"/>
            <a:ext cx="6190477" cy="800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1000" y="838200"/>
            <a:ext cx="8077200" cy="571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33600" y="1981200"/>
            <a:ext cx="4010025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914400" y="1066800"/>
            <a:ext cx="64770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Improved bioavailability of pilocapine on ocular administration.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14400" y="3886200"/>
            <a:ext cx="41910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Treatment Glaucoma with Adrenaline.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16" descr="adrenaline soft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5029200"/>
            <a:ext cx="6247619" cy="1009524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964936"/>
          </a:xfrm>
        </p:spPr>
        <p:txBody>
          <a:bodyPr/>
          <a:lstStyle/>
          <a:p>
            <a:pPr marL="624078" indent="-514350">
              <a:buNone/>
            </a:pPr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Drug distribution:</a:t>
            </a:r>
          </a:p>
          <a:p>
            <a:pPr marL="624078" indent="-51435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modification of a drug to a pro-drug may lead to enhanced efficacy for the drug by differential distribution of the pro-drug in body tissues before the release of the active form.</a:t>
            </a:r>
          </a:p>
          <a:p>
            <a:pPr>
              <a:lnSpc>
                <a:spcPct val="150000"/>
              </a:lnSpc>
              <a:buNone/>
            </a:pP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Examples:</a:t>
            </a:r>
          </a:p>
          <a:p>
            <a:pPr>
              <a:lnSpc>
                <a:spcPct val="150000"/>
              </a:lnSpc>
              <a:buNone/>
            </a:pP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Hetacillin( methoxy methyl ester) </a:t>
            </a:r>
          </a:p>
          <a:p>
            <a:pPr>
              <a:lnSpc>
                <a:spcPct val="150000"/>
              </a:lnSpc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495800" y="3429000"/>
            <a:ext cx="1295400" cy="1588"/>
          </a:xfrm>
          <a:prstGeom prst="straightConnector1">
            <a:avLst/>
          </a:prstGeom>
          <a:ln w="38100"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6019800" y="2819400"/>
            <a:ext cx="2362200" cy="11430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Ampicillin </a:t>
            </a: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(More tissue distributed)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44196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2. Cyclophosphamide  does not possess alkylating properties and  consequently is not a tissue vesicant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 descr="cyclophosphamide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5105400"/>
            <a:ext cx="2362200" cy="149606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001000" y="6324600"/>
            <a:ext cx="7620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Conti..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yclophosphamide prodrug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914400"/>
            <a:ext cx="6538192" cy="5454650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31536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Pro-drugs have more recently been used to achieve site-specific drug delivery to various tissues.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Such pro-drugs are designed to ensure that the release of the active drug only occurs at its site of action thereby reducing toxic side-effects due to high plasma concentrations of the drug or non-specific uptake by other body tissues.</a:t>
            </a:r>
          </a:p>
          <a:p>
            <a:pPr>
              <a:lnSpc>
                <a:spcPct val="200000"/>
              </a:lnSpc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1.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Dihydropyridine—pyridinium salt type redox system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lnSpc>
                <a:spcPct val="200000"/>
              </a:lnSpc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                        Nerve gas antagonist </a:t>
            </a:r>
            <a:r>
              <a:rPr lang="en-US" sz="1800" u="sng" dirty="0" smtClean="0">
                <a:latin typeface="Times New Roman" pitchFamily="18" charset="0"/>
                <a:cs typeface="Times New Roman" pitchFamily="18" charset="0"/>
              </a:rPr>
              <a:t>pralidoxine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into the CNS .</a:t>
            </a:r>
          </a:p>
          <a:p>
            <a:pPr>
              <a:lnSpc>
                <a:spcPct val="200000"/>
              </a:lnSpc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1800" b="1" u="sng" dirty="0" smtClean="0">
                <a:latin typeface="Times New Roman" pitchFamily="18" charset="0"/>
                <a:cs typeface="Times New Roman" pitchFamily="18" charset="0"/>
              </a:rPr>
              <a:t>Spirothiazolidine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derivative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of hydrocortisone shows better Anti-inflammatory activity applied Topically and its Systemic effect was decreased after absorption.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33400" y="609600"/>
            <a:ext cx="5334000" cy="685800"/>
          </a:xfrm>
          <a:prstGeom prst="rect">
            <a:avLst/>
          </a:prstGeom>
        </p:spPr>
        <p:txBody>
          <a:bodyPr vert="horz" anchor="ctr">
            <a:normAutofit fontScale="97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III. Site</a:t>
            </a:r>
            <a:r>
              <a:rPr kumimoji="0" lang="en-US" sz="2000" b="1" i="0" u="none" strike="noStrike" kern="1200" cap="none" spc="0" normalizeH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specific Drug delivery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812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3.  Site specific delivery in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solid tumors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can be achieved by generating hypoxic environment 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mesonidazole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752600"/>
            <a:ext cx="4165839" cy="1447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3505201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4.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p-nitro substituent of </a:t>
            </a:r>
            <a:r>
              <a:rPr lang="el-GR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chloroethylamine</a:t>
            </a:r>
            <a:endParaRPr lang="en-US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3543300" y="4000500"/>
            <a:ext cx="9906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6200000" flipH="1">
            <a:off x="4648200" y="4038600"/>
            <a:ext cx="9906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438400" y="4114800"/>
            <a:ext cx="1524000" cy="381000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Normal environment</a:t>
            </a:r>
            <a:endParaRPr lang="en-US" sz="1100" dirty="0"/>
          </a:p>
        </p:txBody>
      </p:sp>
      <p:sp>
        <p:nvSpPr>
          <p:cNvPr id="12" name="Rectangle 11"/>
          <p:cNvSpPr/>
          <p:nvPr/>
        </p:nvSpPr>
        <p:spPr>
          <a:xfrm>
            <a:off x="2362200" y="5105400"/>
            <a:ext cx="1676400" cy="1219200"/>
          </a:xfrm>
          <a:prstGeom prst="rect">
            <a:avLst/>
          </a:prstGeom>
          <a:solidFill>
            <a:srgbClr val="BFE77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Formation of alkylating carbonium ion is prevented.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00600" y="5105400"/>
            <a:ext cx="1676400" cy="1219200"/>
          </a:xfrm>
          <a:prstGeom prst="rect">
            <a:avLst/>
          </a:prstGeom>
          <a:solidFill>
            <a:srgbClr val="BFE77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Alkylating species is formed.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257800" y="4114800"/>
            <a:ext cx="1524000" cy="381000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Hypoxic environment</a:t>
            </a:r>
            <a:endParaRPr lang="en-US" sz="11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001000" cy="457200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ADEPT (Anti body directed enzyme Prodrug therapy) .</a:t>
            </a:r>
            <a:endParaRPr lang="en-US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ADEPT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371600"/>
            <a:ext cx="4848754" cy="3886200"/>
          </a:xfrm>
        </p:spPr>
      </p:pic>
      <p:sp>
        <p:nvSpPr>
          <p:cNvPr id="5" name="Rectangle 4"/>
          <p:cNvSpPr/>
          <p:nvPr/>
        </p:nvSpPr>
        <p:spPr>
          <a:xfrm>
            <a:off x="6400800" y="990600"/>
            <a:ext cx="2362200" cy="5257800"/>
          </a:xfrm>
          <a:prstGeom prst="rect">
            <a:avLst/>
          </a:prstGeom>
          <a:solidFill>
            <a:srgbClr val="F2BF7A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Antitumor antibody conjugated to an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enzyme.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conjugate is localized at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tumour site via an antibody-antigen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interaction and converts a subsequently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administered pro-drug into a cytotoxic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agent which attacks the tumour.</a:t>
            </a: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5715000"/>
            <a:ext cx="4495800" cy="838200"/>
          </a:xfrm>
          <a:prstGeom prst="rect">
            <a:avLst/>
          </a:prstGeom>
          <a:solidFill>
            <a:srgbClr val="BFE77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β-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lactamase enzyme antitumor antibody  Conjugate.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pro-drug (PROTAX) = taxol + cepham sulphoxide</a:t>
            </a: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5410200"/>
            <a:ext cx="1752600" cy="2286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Taxol ADEPT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2673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Pro-drug design has also been successfully used to modify the duration of action of the parent drug by either reducing the clearance of the drug or by providing a depot of the parent drug.</a:t>
            </a:r>
          </a:p>
          <a:p>
            <a:pPr>
              <a:lnSpc>
                <a:spcPct val="150000"/>
              </a:lnSpc>
              <a:buNone/>
            </a:pPr>
            <a:endParaRPr lang="en-US" sz="18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33400" y="609600"/>
            <a:ext cx="5334000" cy="685800"/>
          </a:xfrm>
          <a:prstGeom prst="rect">
            <a:avLst/>
          </a:prstGeom>
        </p:spPr>
        <p:txBody>
          <a:bodyPr vert="horz" anchor="ctr">
            <a:normAutofit fontScale="97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Iv. Sustaining</a:t>
            </a:r>
            <a:r>
              <a:rPr kumimoji="0" lang="en-US" sz="2000" b="1" i="0" u="none" strike="noStrike" kern="1200" cap="none" spc="0" normalizeH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Drug Action: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19200" y="3276600"/>
          <a:ext cx="6248400" cy="205740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82800"/>
                <a:gridCol w="2082800"/>
                <a:gridCol w="2082800"/>
              </a:tblGrid>
              <a:tr h="451022">
                <a:tc>
                  <a:txBody>
                    <a:bodyPr/>
                    <a:lstStyle/>
                    <a:p>
                      <a:r>
                        <a:rPr lang="en-US" dirty="0" smtClean="0"/>
                        <a:t>Drug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Prodrug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Action</a:t>
                      </a:r>
                      <a:endParaRPr lang="en-US" dirty="0"/>
                    </a:p>
                  </a:txBody>
                  <a:tcPr/>
                </a:tc>
              </a:tr>
              <a:tr h="45102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Adrenaline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Bitolterol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Bronchodilator</a:t>
                      </a:r>
                      <a:endParaRPr lang="en-US" sz="1600" dirty="0"/>
                    </a:p>
                  </a:txBody>
                  <a:tcPr/>
                </a:tc>
              </a:tr>
              <a:tr h="45102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Phenothiazines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Flupenthioxol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Antipsychotic</a:t>
                      </a:r>
                      <a:endParaRPr lang="en-US" sz="1600" dirty="0"/>
                    </a:p>
                  </a:txBody>
                  <a:tcPr/>
                </a:tc>
              </a:tr>
              <a:tr h="70433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Vasopressin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Glypressin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Against </a:t>
                      </a:r>
                      <a:r>
                        <a:rPr lang="en-US" sz="1600" baseline="0" dirty="0" smtClean="0"/>
                        <a:t> Esophageal varicose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Conclusion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50000"/>
              </a:lnSpc>
              <a:buFont typeface="Wingdings" pitchFamily="2" charset="2"/>
              <a:buChar char="ü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Recent advances in biotechnology have made it possible to utilize pro-drug design to develop chemical drug delivery systems which provide various means of targeting the delivery of parent drugs to specific sites within the body. </a:t>
            </a:r>
          </a:p>
          <a:p>
            <a:pPr>
              <a:lnSpc>
                <a:spcPct val="250000"/>
              </a:lnSpc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50000"/>
              </a:lnSpc>
              <a:buFont typeface="Wingdings" pitchFamily="2" charset="2"/>
              <a:buChar char="ü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Clearly, the increasing demands for more efficacious and less toxic drugs will ensure that Prodrug approaches continue to be exploited in the development of future drug substances.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References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2628" indent="-342900">
              <a:buAutoNum type="arabicPeriod"/>
            </a:pPr>
            <a:r>
              <a:rPr lang="en-US" sz="1400" dirty="0" smtClean="0"/>
              <a:t>Smith and Williams Introduction to the Principles of Drug Design and Action Third edition Edited by H. John Smith </a:t>
            </a:r>
            <a:r>
              <a:rPr lang="en-US" sz="1400" i="1" dirty="0" smtClean="0"/>
              <a:t>Welsh School of Pharmacy University of Wales Cardiff, UK .</a:t>
            </a:r>
            <a:r>
              <a:rPr lang="en-US" sz="1400" dirty="0" smtClean="0"/>
              <a:t> Amsteldijk 166 1st Floor1079 LH Amsterdam The Netherlands.</a:t>
            </a:r>
          </a:p>
          <a:p>
            <a:pPr marL="452628" indent="-342900">
              <a:buAutoNum type="arabicPeriod"/>
            </a:pPr>
            <a:r>
              <a:rPr lang="en-US" sz="1400" dirty="0" smtClean="0"/>
              <a:t> </a:t>
            </a:r>
            <a:r>
              <a:rPr lang="en-US" sz="1400" i="1" dirty="0" smtClean="0"/>
              <a:t>Povl Krogsgaard-Larsen, Tommy Liljefors and Ulf Madsen </a:t>
            </a:r>
            <a:r>
              <a:rPr lang="en-US" sz="1400" dirty="0" smtClean="0"/>
              <a:t>Textbook of Drug Design and</a:t>
            </a:r>
          </a:p>
          <a:p>
            <a:pPr marL="452628" indent="-342900">
              <a:buNone/>
            </a:pPr>
            <a:r>
              <a:rPr lang="en-US" sz="1400" dirty="0" smtClean="0"/>
              <a:t>         Discovery Third edition  First published 2002 by Taylor &amp; Francis 11 New Fetter Lane, London EC4P 4EE.</a:t>
            </a:r>
          </a:p>
          <a:p>
            <a:pPr marL="452628" indent="-342900">
              <a:buNone/>
            </a:pPr>
            <a:endParaRPr lang="en-US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www.pharmawiki.in</a:t>
            </a:r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969</TotalTime>
  <Words>1013</Words>
  <Application>Microsoft Office PowerPoint</Application>
  <PresentationFormat>On-screen Show (4:3)</PresentationFormat>
  <Paragraphs>249</Paragraphs>
  <Slides>24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Urban</vt:lpstr>
      <vt:lpstr>ISIS/Draw Sketch</vt:lpstr>
      <vt:lpstr>PowerPoint Presentation</vt:lpstr>
      <vt:lpstr>  Overview</vt:lpstr>
      <vt:lpstr>Introduction </vt:lpstr>
      <vt:lpstr>Prodrug design</vt:lpstr>
      <vt:lpstr>Barrier To drug’s</vt:lpstr>
      <vt:lpstr>Rational Prodrug design</vt:lpstr>
      <vt:lpstr>Factors to be considered for designing  Prodrug</vt:lpstr>
      <vt:lpstr>Prodrug linkage and Enzymes involved in hydrolyzing the link</vt:lpstr>
      <vt:lpstr>PowerPoint Presentation</vt:lpstr>
      <vt:lpstr>Applications </vt:lpstr>
      <vt:lpstr>I. Towards pharmaceutical problems</vt:lpstr>
      <vt:lpstr>PowerPoint Presentation</vt:lpstr>
      <vt:lpstr>PowerPoint Presentation</vt:lpstr>
      <vt:lpstr>II. Towards pharmacological problems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5. ADEPT (Anti body directed enzyme Prodrug therapy) .</vt:lpstr>
      <vt:lpstr>PowerPoint Presentation</vt:lpstr>
      <vt:lpstr>Conclusion</vt:lpstr>
      <vt:lpstr>References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Presenter  : VIshnu sravan bollu M.pharm pharmacology 2nd semester srr.college of pharmaceutical sciences</dc:title>
  <dc:creator>vishnusravan</dc:creator>
  <cp:lastModifiedBy>vishnusravan</cp:lastModifiedBy>
  <cp:revision>248</cp:revision>
  <dcterms:created xsi:type="dcterms:W3CDTF">2010-08-05T16:40:36Z</dcterms:created>
  <dcterms:modified xsi:type="dcterms:W3CDTF">2012-04-17T19:14:15Z</dcterms:modified>
</cp:coreProperties>
</file>